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33"/>
  </p:normalViewPr>
  <p:slideViewPr>
    <p:cSldViewPr snapToGrid="0">
      <p:cViewPr>
        <p:scale>
          <a:sx n="125" d="100"/>
          <a:sy n="125" d="100"/>
        </p:scale>
        <p:origin x="280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Introduction, Omitted Variable Bias, Misspecification, Endogeneity, Instrumental Variables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</a:t>
                </a:r>
                <a:r>
                  <a:rPr lang="en-US" b="1" dirty="0"/>
                  <a:t>variance of the error term is constant</a:t>
                </a:r>
                <a:r>
                  <a:rPr lang="en-US" dirty="0"/>
                  <a:t>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Multicollinearity 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</a:t>
                </a:r>
                <a:r>
                  <a:rPr lang="en-US" b="1" dirty="0"/>
                  <a:t>larger standard errors</a:t>
                </a:r>
              </a:p>
              <a:p>
                <a:pPr lvl="1"/>
                <a:r>
                  <a:rPr lang="en-US" dirty="0"/>
                  <a:t>Can bias the </a:t>
                </a:r>
                <a:r>
                  <a:rPr lang="en-US" b="1" dirty="0"/>
                  <a:t>standard error of the OLS estimator</a:t>
                </a:r>
                <a:r>
                  <a:rPr lang="en-US" dirty="0"/>
                  <a:t>, not the OLS estimator</a:t>
                </a:r>
                <a:endParaRPr lang="en-US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1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1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  <a:blipFill>
                <a:blip r:embed="rId2"/>
                <a:stretch>
                  <a:fillRect l="-1086" t="-2051" b="-1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</a:t>
                </a:r>
                <a:r>
                  <a:rPr lang="en-US" b="1" dirty="0"/>
                  <a:t>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Random Sampling assumption violation</a:t>
            </a:r>
          </a:p>
          <a:p>
            <a:pPr lvl="1"/>
            <a:r>
              <a:rPr lang="en-US" dirty="0"/>
              <a:t>Time series: where samples are not independent draws</a:t>
            </a:r>
          </a:p>
          <a:p>
            <a:pPr lvl="2"/>
            <a:r>
              <a:rPr lang="en-US" dirty="0"/>
              <a:t>We’ll use a slightly different set of assumptions for time-series by appealing to the CLT</a:t>
            </a:r>
          </a:p>
          <a:p>
            <a:r>
              <a:rPr lang="en-US" dirty="0"/>
              <a:t>Zero conditional and zero correlation with the error assumption violation means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Errors in variables or measurement error</a:t>
            </a:r>
          </a:p>
          <a:p>
            <a:pPr lvl="1"/>
            <a:r>
              <a:rPr lang="en-US" dirty="0"/>
              <a:t>Simultaneous equation </a:t>
            </a:r>
          </a:p>
          <a:p>
            <a:pPr lvl="1"/>
            <a:r>
              <a:rPr lang="en-US" dirty="0"/>
              <a:t>Misspecification</a:t>
            </a:r>
          </a:p>
          <a:p>
            <a:r>
              <a:rPr lang="en-US" dirty="0"/>
              <a:t>Homoskedasticity assumption violation</a:t>
            </a:r>
          </a:p>
          <a:p>
            <a:pPr lvl="1"/>
            <a:r>
              <a:rPr lang="en-US" dirty="0"/>
              <a:t>The variance-covariance matrix is not constant along the identity matrix</a:t>
            </a:r>
          </a:p>
          <a:p>
            <a:pPr lvl="1"/>
            <a:r>
              <a:rPr lang="en-US" dirty="0"/>
              <a:t>Heteroskedasticity – variance is not constant</a:t>
            </a:r>
          </a:p>
          <a:p>
            <a:pPr lvl="1"/>
            <a:r>
              <a:rPr lang="en-US" dirty="0"/>
              <a:t>Serial correlation/Autocorrelation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is unobserved ability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error term</a:t>
                </a:r>
                <a:endParaRPr lang="en-US" b="1" dirty="0"/>
              </a:p>
              <a:p>
                <a:pPr lvl="2"/>
                <a:r>
                  <a:rPr lang="en-US" b="1" dirty="0"/>
                  <a:t>Please note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here is basically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and not the error term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hypothesis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upward biased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upward biased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𝑪𝒐𝒗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OLS estimator will be </a:t>
                </a:r>
              </a:p>
              <a:p>
                <a:pPr lvl="1"/>
                <a:r>
                  <a:rPr lang="en-US" b="1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to do?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for misspecification – RESET test, F-Test </a:t>
            </a:r>
          </a:p>
          <a:p>
            <a:pPr lvl="1"/>
            <a:r>
              <a:rPr lang="en-US" dirty="0"/>
              <a:t>Next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a better research design </a:t>
            </a:r>
          </a:p>
          <a:p>
            <a:pPr lvl="1"/>
            <a:r>
              <a:rPr lang="en-US" dirty="0"/>
              <a:t>Panel data, instrumental variables (covered in Econ 645 and in-depth in ECON 672)</a:t>
            </a:r>
          </a:p>
          <a:p>
            <a:pPr lvl="1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r>
              <a:rPr lang="en-US" dirty="0"/>
              <a:t>This is a special case of omitted variable bias </a:t>
            </a:r>
          </a:p>
          <a:p>
            <a:pPr lvl="1"/>
            <a:r>
              <a:rPr lang="en-US" dirty="0"/>
              <a:t>This is when the omitted the proper functional form of an explanatory variable</a:t>
            </a:r>
          </a:p>
          <a:p>
            <a:pPr lvl="1"/>
            <a:r>
              <a:rPr lang="en-US" dirty="0"/>
              <a:t>What this means is that we have the correct variable but not the proper functional form of the variable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70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Logit, </a:t>
            </a:r>
            <a:r>
              <a:rPr lang="en-US" dirty="0" err="1"/>
              <a:t>Probit</a:t>
            </a:r>
            <a:r>
              <a:rPr lang="en-US" dirty="0"/>
              <a:t>, and Tobit</a:t>
            </a:r>
          </a:p>
          <a:p>
            <a:pPr lvl="1"/>
            <a:r>
              <a:rPr lang="en-US" dirty="0"/>
              <a:t>Poisson/Negative Binominal</a:t>
            </a:r>
          </a:p>
          <a:p>
            <a:pPr lvl="1"/>
            <a:r>
              <a:rPr lang="en-US" dirty="0"/>
              <a:t>Censored and Truncated</a:t>
            </a:r>
          </a:p>
          <a:p>
            <a:pPr lvl="1"/>
            <a:r>
              <a:rPr lang="en-US" dirty="0"/>
              <a:t>Sample Selection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Stationary and Weakly Dependence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Serial Correlation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Number of restrictions,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, </a:t>
                </a:r>
              </a:p>
              <a:p>
                <a:pPr lvl="1"/>
                <a:r>
                  <a:rPr lang="en-US" dirty="0"/>
                  <a:t>Or,</a:t>
                </a:r>
                <a:r>
                  <a:rPr lang="en-US" b="0" dirty="0"/>
                  <a:t> the 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be significant</a:t>
                </a:r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marginal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Attenuation bias is bias in the estimator that is always towards zero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estimated OLS parameter will be attenuated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>
                    <a:latin typeface="Cambria Math" panose="02040503050406030204" pitchFamily="18" charset="0"/>
                  </a:rPr>
                </a:b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Sensitivity Tests – report a range of results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65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will cannot be used in a multivariate regression, it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will cover sample selection correction later in the course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 – report the results with and without the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Logarithmic transformations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outliers less influential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White Test for heteroskedasticity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most crucial assumption and the most likely to fail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29280</TotalTime>
  <Words>5636</Words>
  <Application>Microsoft Macintosh PowerPoint</Application>
  <PresentationFormat>Widescreen</PresentationFormat>
  <Paragraphs>697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103</cp:revision>
  <dcterms:created xsi:type="dcterms:W3CDTF">2023-07-07T22:49:58Z</dcterms:created>
  <dcterms:modified xsi:type="dcterms:W3CDTF">2024-02-26T01:41:08Z</dcterms:modified>
</cp:coreProperties>
</file>